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9" r:id="rId5"/>
    <p:sldId id="258" r:id="rId6"/>
    <p:sldId id="287" r:id="rId7"/>
    <p:sldId id="282" r:id="rId8"/>
    <p:sldId id="283" r:id="rId9"/>
    <p:sldId id="285" r:id="rId10"/>
    <p:sldId id="291" r:id="rId11"/>
    <p:sldId id="292" r:id="rId12"/>
    <p:sldId id="294" r:id="rId13"/>
    <p:sldId id="293" r:id="rId14"/>
    <p:sldId id="295" r:id="rId15"/>
    <p:sldId id="296" r:id="rId16"/>
    <p:sldId id="297" r:id="rId17"/>
    <p:sldId id="306" r:id="rId18"/>
    <p:sldId id="298" r:id="rId19"/>
    <p:sldId id="299" r:id="rId20"/>
    <p:sldId id="300" r:id="rId21"/>
    <p:sldId id="301" r:id="rId22"/>
    <p:sldId id="303" r:id="rId23"/>
    <p:sldId id="304" r:id="rId24"/>
    <p:sldId id="305" r:id="rId25"/>
    <p:sldId id="302" r:id="rId26"/>
    <p:sldId id="307" r:id="rId27"/>
    <p:sldId id="262" r:id="rId28"/>
    <p:sldId id="308" r:id="rId29"/>
    <p:sldId id="309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1324" autoAdjust="0"/>
    <p:restoredTop sz="94631" autoAdjust="0"/>
  </p:normalViewPr>
  <p:slideViewPr>
    <p:cSldViewPr snapToGrid="0">
      <p:cViewPr>
        <p:scale>
          <a:sx n="75" d="100"/>
          <a:sy n="75" d="100"/>
        </p:scale>
        <p:origin x="-282" y="-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pPr/>
              <a:t>2020/04/27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8FA7D-99B6-4A02-B45C-8C91121884A6}" type="datetimeFigureOut">
              <a:rPr lang="en-ZA" smtClean="0"/>
              <a:pPr/>
              <a:t>2020/04/27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6F86A-5537-4E34-A3CE-C64E83A14637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EDIT  YOUR RETRO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=""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Isosceles Triangle 42">
            <a:extLst>
              <a:ext uri="{FF2B5EF4-FFF2-40B4-BE49-F238E27FC236}">
                <a16:creationId xmlns=""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Isosceles Triangle 43">
            <a:extLst>
              <a:ext uri="{FF2B5EF4-FFF2-40B4-BE49-F238E27FC236}">
                <a16:creationId xmlns=""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4081943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Digital 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802742"/>
            <a:ext cx="4114800" cy="210050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Text Placeholder 11">
            <a:extLst>
              <a:ext uri="{FF2B5EF4-FFF2-40B4-BE49-F238E27FC236}">
                <a16:creationId xmlns=""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2685143"/>
            <a:ext cx="4161313" cy="969166"/>
          </a:xfrm>
        </p:spPr>
        <p:txBody>
          <a:bodyPr anchor="b"/>
          <a:lstStyle>
            <a:lvl1pPr marL="0" indent="0" algn="l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597" y="1406679"/>
            <a:ext cx="10472179" cy="3642738"/>
          </a:xfrm>
          <a:prstGeom prst="rect">
            <a:avLst/>
          </a:prstGeom>
        </p:spPr>
      </p:pic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94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6400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6200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  <a:endParaRPr lang="en-ZA" dirty="0"/>
          </a:p>
        </p:txBody>
      </p:sp>
      <p:sp>
        <p:nvSpPr>
          <p:cNvPr id="13" name="Text Placeholder 13">
            <a:extLst>
              <a:ext uri="{FF2B5EF4-FFF2-40B4-BE49-F238E27FC236}">
                <a16:creationId xmlns=""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2022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=""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2172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7843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=""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7943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9" name="Title 4">
            <a:extLst>
              <a:ext uri="{FF2B5EF4-FFF2-40B4-BE49-F238E27FC236}">
                <a16:creationId xmlns=""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=""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=""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25304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28" name="Picture Placeholder 29">
            <a:extLst>
              <a:ext uri="{FF2B5EF4-FFF2-40B4-BE49-F238E27FC236}">
                <a16:creationId xmlns=""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11126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29" name="Picture Placeholder 31">
            <a:extLst>
              <a:ext uri="{FF2B5EF4-FFF2-40B4-BE49-F238E27FC236}">
                <a16:creationId xmlns=""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696947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F433BD65-76FA-4699-AB42-310BFFF3C3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179111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5266935-E58D-4E6D-B2F5-9DF63E9290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4933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8615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8615" y="2666635"/>
            <a:ext cx="4111195" cy="23024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0706" y="2666960"/>
            <a:ext cx="4111279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070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411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ZA" dirty="0"/>
              <a:t>Icon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=""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36768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ZA" dirty="0"/>
              <a:t>Icon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FE4858EE-D2E3-4944-8356-8E309A9856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" name="Text Placeholder 3">
            <a:extLst>
              <a:ext uri="{FF2B5EF4-FFF2-40B4-BE49-F238E27FC236}">
                <a16:creationId xmlns=""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=""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=""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Isosceles Triangle 16" descr="Decorative Triangle">
            <a:extLst>
              <a:ext uri="{FF2B5EF4-FFF2-40B4-BE49-F238E27FC236}">
                <a16:creationId xmlns=""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9078735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=""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9503896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9" name="Text Placeholder 5">
            <a:extLst>
              <a:ext uri="{FF2B5EF4-FFF2-40B4-BE49-F238E27FC236}">
                <a16:creationId xmlns=""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=""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=""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095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095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 descr="Decorative Pentagon">
            <a:extLst>
              <a:ext uri="{FF2B5EF4-FFF2-40B4-BE49-F238E27FC236}">
                <a16:creationId xmlns=""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=""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=""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=""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=""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10" descr="Decorative Pentagon">
            <a:extLst>
              <a:ext uri="{FF2B5EF4-FFF2-40B4-BE49-F238E27FC236}">
                <a16:creationId xmlns=""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=""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=""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=""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=""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38239"/>
            <a:ext cx="5587800" cy="4800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38238"/>
            <a:ext cx="5587799" cy="4800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=""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=""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92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anchor="t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=""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775280" y="1707806"/>
            <a:ext cx="3442387" cy="3442387"/>
            <a:chOff x="2514599" y="1566862"/>
            <a:chExt cx="3810001" cy="381000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dirty="0"/>
              <a:t>EDIT  YOUR RETRO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69" name="Isosceles Triangle 68">
            <a:extLst>
              <a:ext uri="{FF2B5EF4-FFF2-40B4-BE49-F238E27FC236}">
                <a16:creationId xmlns=""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0" name="Isosceles Triangle 69">
            <a:extLst>
              <a:ext uri="{FF2B5EF4-FFF2-40B4-BE49-F238E27FC236}">
                <a16:creationId xmlns=""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1" name="Isosceles Triangle 70">
            <a:extLst>
              <a:ext uri="{FF2B5EF4-FFF2-40B4-BE49-F238E27FC236}">
                <a16:creationId xmlns=""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180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1" name="Picture Placeholder 4">
            <a:extLst>
              <a:ext uri="{FF2B5EF4-FFF2-40B4-BE49-F238E27FC236}">
                <a16:creationId xmlns=""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004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Photo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=""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4" name="Text Placeholder 8">
            <a:extLst>
              <a:ext uri="{FF2B5EF4-FFF2-40B4-BE49-F238E27FC236}">
                <a16:creationId xmlns=""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=""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045206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Photo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=""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17100000">
            <a:off x="9640541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Isosceles Triangle 18" descr="Decorative Triangle">
            <a:extLst>
              <a:ext uri="{FF2B5EF4-FFF2-40B4-BE49-F238E27FC236}">
                <a16:creationId xmlns=""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712271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Isosceles Triangle 19" descr="Decorative Triangle">
            <a:extLst>
              <a:ext uri="{FF2B5EF4-FFF2-40B4-BE49-F238E27FC236}">
                <a16:creationId xmlns=""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10947905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BC93CC81-5594-46D3-8702-EA80661ECB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260497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438FE2-2FFE-4509-910B-C664B9523A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441206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EF389373-8813-47E5-8647-A58E018CBE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0277436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=""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=""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=""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=""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=""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=""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=""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3235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=""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77138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=""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21041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=""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64944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=""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8847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=""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52748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</p:spTree>
    <p:extLst>
      <p:ext uri="{BB962C8B-B14F-4D97-AF65-F5344CB8AC3E}">
        <p14:creationId xmlns=""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=""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=""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=""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Isosceles Triangle 42">
            <a:extLst>
              <a:ext uri="{FF2B5EF4-FFF2-40B4-BE49-F238E27FC236}">
                <a16:creationId xmlns=""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Isosceles Triangle 43">
            <a:extLst>
              <a:ext uri="{FF2B5EF4-FFF2-40B4-BE49-F238E27FC236}">
                <a16:creationId xmlns=""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</p:spTree>
    <p:extLst>
      <p:ext uri="{BB962C8B-B14F-4D97-AF65-F5344CB8AC3E}">
        <p14:creationId xmlns=""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EDIT  YOUR RETRO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=""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Isosceles Triangle 42">
            <a:extLst>
              <a:ext uri="{FF2B5EF4-FFF2-40B4-BE49-F238E27FC236}">
                <a16:creationId xmlns=""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Isosceles Triangle 43">
            <a:extLst>
              <a:ext uri="{FF2B5EF4-FFF2-40B4-BE49-F238E27FC236}">
                <a16:creationId xmlns=""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=""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dirty="0"/>
              <a:t>EDIT  YOUR RETRO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=""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Isosceles Triangle 42">
            <a:extLst>
              <a:ext uri="{FF2B5EF4-FFF2-40B4-BE49-F238E27FC236}">
                <a16:creationId xmlns=""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Isosceles Triangle 43">
            <a:extLst>
              <a:ext uri="{FF2B5EF4-FFF2-40B4-BE49-F238E27FC236}">
                <a16:creationId xmlns=""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=""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=""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=""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=""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Pentagon 15" descr="Decorative Pentagon">
            <a:extLst>
              <a:ext uri="{FF2B5EF4-FFF2-40B4-BE49-F238E27FC236}">
                <a16:creationId xmlns=""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BFCA193A-09AA-4164-9400-3CD9F4ACE7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/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=""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7" y="1581663"/>
            <a:ext cx="5472113" cy="460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=""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=""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=""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=""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=""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=""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=""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=""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=""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=""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=""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dirty="0"/>
              <a:t>EDIT  YOUR RETRO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=""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Isosceles Triangle 42">
            <a:extLst>
              <a:ext uri="{FF2B5EF4-FFF2-40B4-BE49-F238E27FC236}">
                <a16:creationId xmlns=""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Isosceles Triangle 43">
            <a:extLst>
              <a:ext uri="{FF2B5EF4-FFF2-40B4-BE49-F238E27FC236}">
                <a16:creationId xmlns=""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Picture Placeholder 4">
            <a:extLst>
              <a:ext uri="{FF2B5EF4-FFF2-40B4-BE49-F238E27FC236}">
                <a16:creationId xmlns=""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7998"/>
            <a:ext cx="6573838" cy="664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=""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=""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=""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=""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=""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=""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=""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=""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=""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=""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1139767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3173800" y="0"/>
            <a:ext cx="9018400" cy="68580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870367" y="403167"/>
            <a:ext cx="7624800" cy="6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870600" y="2012633"/>
            <a:ext cx="7624800" cy="416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372893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586800" y="0"/>
            <a:ext cx="9018400" cy="114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586800" y="403167"/>
            <a:ext cx="9018400" cy="6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1372893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=""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="" xmlns:p14="http://schemas.microsoft.com/office/powerpoint/2010/main" val="173450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itle and Content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439" y="110679"/>
            <a:ext cx="5417792" cy="6636642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6272250" y="140262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700000" rev="21425485"/>
            </a:camera>
            <a:lightRig rig="threePt" dir="t"/>
          </a:scene3d>
        </p:grpSpPr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6234150" y="138738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400000" rev="21425485"/>
            </a:camera>
            <a:lightRig rig="threePt" dir="t"/>
          </a:scene3d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dirty="0"/>
              <a:t>EDIT  YOUR RETRO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=""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7100000">
            <a:off x="8226706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Isosceles Triangle 43">
            <a:extLst>
              <a:ext uri="{FF2B5EF4-FFF2-40B4-BE49-F238E27FC236}">
                <a16:creationId xmlns=""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8492289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=""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83730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6" name="Pentagon 55" descr="Decorative Pentagon">
            <a:extLst>
              <a:ext uri="{FF2B5EF4-FFF2-40B4-BE49-F238E27FC236}">
                <a16:creationId xmlns=""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9580640">
            <a:off x="6481222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7" name="Pentagon 56" descr="Decorative Pentagon">
            <a:extLst>
              <a:ext uri="{FF2B5EF4-FFF2-40B4-BE49-F238E27FC236}">
                <a16:creationId xmlns=""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2023435">
            <a:off x="6293127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8" name="Pentagon 57" descr="Decorative Pentagon">
            <a:extLst>
              <a:ext uri="{FF2B5EF4-FFF2-40B4-BE49-F238E27FC236}">
                <a16:creationId xmlns=""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5080640">
            <a:off x="4738201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Content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EDIT  YOUR RETRO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l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</p:spTree>
    <p:extLst>
      <p:ext uri="{BB962C8B-B14F-4D97-AF65-F5344CB8AC3E}">
        <p14:creationId xmlns=""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=""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=""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bg>
      <p:bgPr>
        <a:blipFill dpi="0" rotWithShape="1">
          <a:blip r:embed="rId2" cstate="screen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95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42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3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994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9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945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6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=""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97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8DD25A4B-413E-4F3B-A6B1-FB87ABA399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297EC0C2-B526-47F7-B368-62FAF6AC56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348E637F-ACCC-4022-8AE0-75FA2B0A9C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27372FDE-7F88-43EF-B037-C5C6B320CE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=""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19" name="Title 4">
            <a:extLst>
              <a:ext uri="{FF2B5EF4-FFF2-40B4-BE49-F238E27FC236}">
                <a16:creationId xmlns=""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219329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 dirty="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7401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7201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  <a:endParaRPr lang="en-ZA" dirty="0"/>
          </a:p>
        </p:txBody>
      </p:sp>
      <p:sp>
        <p:nvSpPr>
          <p:cNvPr id="13" name="Text Placeholder 13">
            <a:extLst>
              <a:ext uri="{FF2B5EF4-FFF2-40B4-BE49-F238E27FC236}">
                <a16:creationId xmlns=""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023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=""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173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8844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=""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944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=""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6305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=""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12127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22" name="Picture Placeholder 31">
            <a:extLst>
              <a:ext uri="{FF2B5EF4-FFF2-40B4-BE49-F238E27FC236}">
                <a16:creationId xmlns=""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97948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CB492DF-015F-4763-8E2B-9FCAC5137A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54775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4C92078-CAC9-4E77-A670-543037FD1A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350250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EDIT  YOUR RETRO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algn="ctr"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algn="ctr">
              <a:buNone/>
            </a:pPr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=""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29447" y="2317708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7" name="Text Placeholder 11">
            <a:extLst>
              <a:ext uri="{FF2B5EF4-FFF2-40B4-BE49-F238E27FC236}">
                <a16:creationId xmlns=""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9447" y="1840629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  <a:endParaRPr lang="en-ZA" dirty="0"/>
          </a:p>
        </p:txBody>
      </p:sp>
      <p:sp>
        <p:nvSpPr>
          <p:cNvPr id="48" name="Text Placeholder 13">
            <a:extLst>
              <a:ext uri="{FF2B5EF4-FFF2-40B4-BE49-F238E27FC236}">
                <a16:creationId xmlns=""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4472" y="1840629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49" name="Text Placeholder 15">
            <a:extLst>
              <a:ext uri="{FF2B5EF4-FFF2-40B4-BE49-F238E27FC236}">
                <a16:creationId xmlns=""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4472" y="2317708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=""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447" y="4769910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51" name="Text Placeholder 19">
            <a:extLst>
              <a:ext uri="{FF2B5EF4-FFF2-40B4-BE49-F238E27FC236}">
                <a16:creationId xmlns=""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447" y="5246989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=""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4472" y="4769910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Title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=""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4472" y="5246989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=""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98551" y="860311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43" name="Picture Placeholder 29">
            <a:extLst>
              <a:ext uri="{FF2B5EF4-FFF2-40B4-BE49-F238E27FC236}">
                <a16:creationId xmlns=""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93576" y="860311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44" name="Picture Placeholder 5">
            <a:extLst>
              <a:ext uri="{FF2B5EF4-FFF2-40B4-BE49-F238E27FC236}">
                <a16:creationId xmlns=""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698551" y="3770819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sp>
        <p:nvSpPr>
          <p:cNvPr id="57" name="Picture Placeholder 29">
            <a:extLst>
              <a:ext uri="{FF2B5EF4-FFF2-40B4-BE49-F238E27FC236}">
                <a16:creationId xmlns=""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93576" y="3770819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Insert Icon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DF7DB65-3C5B-4EDB-A955-ABBDB1E9B9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B94532BF-8ADC-4104-B50B-62223D310A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DCF6BE8-6FC0-4B2E-8502-B24A8E5B2BF7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009" y="6339682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8417" y="6243638"/>
            <a:ext cx="370573" cy="5572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12EA82FD-0EBA-44E1-8BA8-6DA38DEA7F36}"/>
              </a:ext>
            </a:extLst>
          </p:cNvPr>
          <p:cNvSpPr/>
          <p:nvPr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6700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  <p:sldLayoutId id="2147483682" r:id="rId32"/>
    <p:sldLayoutId id="2147483683" r:id="rId33"/>
    <p:sldLayoutId id="2147483684" r:id="rId34"/>
    <p:sldLayoutId id="2147483685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2" Type="http://schemas.openxmlformats.org/officeDocument/2006/relationships/image" Target="../media/image33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32.wmf"/><Relationship Id="rId10" Type="http://schemas.openxmlformats.org/officeDocument/2006/relationships/image" Target="../media/image31.wmf"/><Relationship Id="rId9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1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Front wheel of a bicycle in front of a building with one foot in sneaker visible&#10;">
            <a:extLst>
              <a:ext uri="{FF2B5EF4-FFF2-40B4-BE49-F238E27FC236}">
                <a16:creationId xmlns="" xmlns:a16="http://schemas.microsoft.com/office/drawing/2014/main" id="{4148EE3D-B18F-4050-A0E4-BB79AF76A4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06191" y="137891"/>
            <a:ext cx="6573808" cy="6567708"/>
          </a:xfrm>
        </p:spPr>
      </p:pic>
      <p:sp>
        <p:nvSpPr>
          <p:cNvPr id="42" name="Title 1">
            <a:extLst>
              <a:ext uri="{FF2B5EF4-FFF2-40B4-BE49-F238E27FC236}">
                <a16:creationId xmlns="" xmlns:a16="http://schemas.microsoft.com/office/drawing/2014/main" id="{D2A66A00-2AF9-4C25-8355-C424244C6BC4}"/>
              </a:ext>
            </a:extLst>
          </p:cNvPr>
          <p:cNvSpPr txBox="1">
            <a:spLocks/>
          </p:cNvSpPr>
          <p:nvPr/>
        </p:nvSpPr>
        <p:spPr>
          <a:xfrm>
            <a:off x="6858000" y="1422400"/>
            <a:ext cx="5511800" cy="468128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perspectiveContrastingLeftFacing" fov="6300000">
                <a:rot lat="20400000" lon="78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8000" b="0" i="1" dirty="0" smtClean="0">
                <a:solidFill>
                  <a:schemeClr val="accent4">
                    <a:lumMod val="50000"/>
                  </a:schemeClr>
                </a:solidFill>
                <a:effectLst>
                  <a:glow rad="152400">
                    <a:srgbClr val="7030A0">
                      <a:alpha val="40000"/>
                    </a:srgbClr>
                  </a:glow>
                </a:effectLst>
              </a:rPr>
              <a:t>Following </a:t>
            </a:r>
            <a:r>
              <a:rPr lang="en-IN" sz="8000" b="0" i="1" dirty="0" smtClean="0">
                <a:solidFill>
                  <a:schemeClr val="accent5">
                    <a:lumMod val="50000"/>
                  </a:schemeClr>
                </a:solidFill>
                <a:effectLst>
                  <a:glow rad="152400">
                    <a:srgbClr val="7030A0">
                      <a:alpha val="40000"/>
                    </a:srgbClr>
                  </a:glow>
                </a:effectLst>
              </a:rPr>
              <a:t>back-pack</a:t>
            </a:r>
          </a:p>
          <a:p>
            <a:endParaRPr lang="en-US" sz="17800" dirty="0"/>
          </a:p>
        </p:txBody>
      </p:sp>
      <p:sp>
        <p:nvSpPr>
          <p:cNvPr id="29" name="TextBox 28"/>
          <p:cNvSpPr txBox="1"/>
          <p:nvPr/>
        </p:nvSpPr>
        <p:spPr>
          <a:xfrm>
            <a:off x="7547429" y="5573486"/>
            <a:ext cx="3781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u="sng" dirty="0" smtClean="0">
                <a:solidFill>
                  <a:srgbClr val="0070C0"/>
                </a:solidFill>
                <a:latin typeface="Bradley Hand ITC" pitchFamily="66" charset="0"/>
              </a:rPr>
              <a:t>A Robotic back-pack that follows you</a:t>
            </a:r>
            <a:endParaRPr lang="en-US" b="1" i="1" u="sng" dirty="0" smtClean="0">
              <a:solidFill>
                <a:srgbClr val="0070C0"/>
              </a:solidFill>
              <a:latin typeface="Bradley Hand ITC" pitchFamily="66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0" y="0"/>
            <a:ext cx="5333200" cy="68580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ctrTitle" idx="4294967295"/>
          </p:nvPr>
        </p:nvSpPr>
        <p:spPr>
          <a:xfrm>
            <a:off x="0" y="3809305"/>
            <a:ext cx="5210629" cy="87881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6400" dirty="0" smtClean="0">
                <a:solidFill>
                  <a:schemeClr val="bg1"/>
                </a:solidFill>
              </a:rPr>
              <a:t>Bills Of Material</a:t>
            </a:r>
            <a:endParaRPr sz="6400">
              <a:solidFill>
                <a:schemeClr val="bg1"/>
              </a:solidFill>
            </a:endParaRPr>
          </a:p>
        </p:txBody>
      </p:sp>
      <p:grpSp>
        <p:nvGrpSpPr>
          <p:cNvPr id="2" name="Google Shape;166;p29"/>
          <p:cNvGrpSpPr/>
          <p:nvPr/>
        </p:nvGrpSpPr>
        <p:grpSpPr>
          <a:xfrm>
            <a:off x="2002279" y="708691"/>
            <a:ext cx="936908" cy="1485397"/>
            <a:chOff x="6718575" y="2318625"/>
            <a:chExt cx="256950" cy="407375"/>
          </a:xfrm>
        </p:grpSpPr>
        <p:sp>
          <p:nvSpPr>
            <p:cNvPr id="167" name="Google Shape;167;p2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11372893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400800" y="725713"/>
            <a:ext cx="452845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DC MOTORS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WHEELS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CHASIS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ARDUINO  UNO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MOTOR DRIVER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PIXY CAM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BATTERY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LED STRIP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SPI  CABLE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JUMPERS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Arial Rounded MT Bold" pitchFamily="34" charset="0"/>
              </a:rPr>
              <a:t>HARD CASE BAG</a:t>
            </a:r>
          </a:p>
          <a:p>
            <a:pPr marL="342900" indent="-342900">
              <a:buFont typeface="+mj-lt"/>
              <a:buAutoNum type="alphaLcPeriod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0" y="0"/>
            <a:ext cx="5333200" cy="68580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11372893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007100" y="1511300"/>
            <a:ext cx="5422900" cy="489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900" dirty="0" err="1" smtClean="0">
                <a:latin typeface="+mj-lt"/>
              </a:rPr>
              <a:t>Arduino</a:t>
            </a:r>
            <a:r>
              <a:rPr lang="en-US" sz="1900" dirty="0" smtClean="0">
                <a:latin typeface="+mj-lt"/>
              </a:rPr>
              <a:t> is an open-source electronics platform based on easy-to-use hardware and software.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latin typeface="+mj-lt"/>
              </a:rPr>
              <a:t> </a:t>
            </a:r>
            <a:r>
              <a:rPr lang="en-US" sz="1900" dirty="0" err="1" smtClean="0">
                <a:latin typeface="+mj-lt"/>
              </a:rPr>
              <a:t>Arduino</a:t>
            </a:r>
            <a:r>
              <a:rPr lang="en-US" sz="1900" dirty="0" smtClean="0">
                <a:latin typeface="+mj-lt"/>
              </a:rPr>
              <a:t> boards are able to read inputs - light on a sensor, a finger on a button, or a Twitter message - and turn it into an output - activating a motor, turning on an LED, publishing something online.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latin typeface="+mj-lt"/>
              </a:rPr>
              <a:t>You can tell your board what to do by sending a set of instructions to the microcontroller on the board.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latin typeface="+mj-lt"/>
              </a:rPr>
              <a:t>To do so you use the </a:t>
            </a:r>
            <a:r>
              <a:rPr lang="en-US" sz="1900" dirty="0" err="1" smtClean="0">
                <a:latin typeface="+mj-lt"/>
              </a:rPr>
              <a:t>Arduino</a:t>
            </a:r>
            <a:r>
              <a:rPr lang="en-US" sz="1900" dirty="0" smtClean="0">
                <a:latin typeface="+mj-lt"/>
              </a:rPr>
              <a:t> programming language (based on Wiring), and the </a:t>
            </a:r>
            <a:r>
              <a:rPr lang="en-US" sz="1900" dirty="0" err="1" smtClean="0">
                <a:latin typeface="+mj-lt"/>
              </a:rPr>
              <a:t>Arduino</a:t>
            </a:r>
            <a:r>
              <a:rPr lang="en-US" sz="1900" dirty="0" smtClean="0">
                <a:latin typeface="+mj-lt"/>
              </a:rPr>
              <a:t> Software (IDE), based on Processing.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900" dirty="0" smtClean="0">
                <a:latin typeface="+mj-lt"/>
              </a:rPr>
              <a:t> There are many other microcontrollers and microcontroller platforms available for physical computing.</a:t>
            </a:r>
            <a:endParaRPr lang="en-US" sz="1900" dirty="0">
              <a:latin typeface="+mj-lt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422" y="1701800"/>
            <a:ext cx="4429125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959600" y="876300"/>
            <a:ext cx="326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Bradley Hand ITC" pitchFamily="66" charset="0"/>
              </a:rPr>
              <a:t>ARDUINO UNO</a:t>
            </a:r>
            <a:endParaRPr lang="en-US" sz="2400" b="1" dirty="0"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0" y="0"/>
            <a:ext cx="5333200" cy="68580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11372893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007100" y="1498600"/>
            <a:ext cx="5422900" cy="491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IN" sz="1900" dirty="0" smtClean="0">
                <a:solidFill>
                  <a:prstClr val="black"/>
                </a:solidFill>
                <a:latin typeface="+mj-lt"/>
              </a:rPr>
              <a:t>The L298N H-bridge module can be used with motors which have a voltage range of between 5 and 35V DC. </a:t>
            </a:r>
          </a:p>
          <a:p>
            <a:pPr lvl="0">
              <a:buFont typeface="Arial" pitchFamily="34" charset="0"/>
              <a:buChar char="•"/>
            </a:pPr>
            <a:r>
              <a:rPr lang="en-IN" sz="1900" dirty="0" smtClean="0">
                <a:solidFill>
                  <a:prstClr val="black"/>
                </a:solidFill>
                <a:latin typeface="+mj-lt"/>
              </a:rPr>
              <a:t>With the help of L298N H-bridge module, it is quite easy to control one or two DC motors. First, connect each motor to the A and B connections on the L298N module. </a:t>
            </a:r>
          </a:p>
          <a:p>
            <a:pPr lvl="0">
              <a:buFont typeface="Arial" pitchFamily="34" charset="0"/>
              <a:buChar char="•"/>
            </a:pPr>
            <a:r>
              <a:rPr lang="en-IN" sz="1900" dirty="0" smtClean="0">
                <a:solidFill>
                  <a:prstClr val="black"/>
                </a:solidFill>
                <a:latin typeface="+mj-lt"/>
              </a:rPr>
              <a:t>Ensure that the polarity of the motors is the same on both inputs if you are using two motors for a robot or anything.</a:t>
            </a:r>
          </a:p>
          <a:p>
            <a:pPr lvl="0">
              <a:buFont typeface="Arial" pitchFamily="34" charset="0"/>
              <a:buChar char="•"/>
            </a:pPr>
            <a:r>
              <a:rPr lang="en-IN" sz="1900" dirty="0" smtClean="0">
                <a:solidFill>
                  <a:prstClr val="black"/>
                </a:solidFill>
                <a:latin typeface="+mj-lt"/>
              </a:rPr>
              <a:t> Otherwise, you may need to exchange them over when both motors are set to forward and one goes backward. </a:t>
            </a:r>
          </a:p>
          <a:p>
            <a:pPr lvl="0">
              <a:buFont typeface="Arial" pitchFamily="34" charset="0"/>
              <a:buChar char="•"/>
            </a:pPr>
            <a:r>
              <a:rPr lang="en-IN" sz="1900" dirty="0" smtClean="0">
                <a:solidFill>
                  <a:prstClr val="black"/>
                </a:solidFill>
                <a:latin typeface="+mj-lt"/>
              </a:rPr>
              <a:t>Next, connect the power supply to pin number 4 on the L298N module and negative/GND to pin number 5 of the L298N module.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59600" y="876300"/>
            <a:ext cx="359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Bradley Hand ITC" pitchFamily="66" charset="0"/>
              </a:rPr>
              <a:t>MOTOR DRIVER -L298</a:t>
            </a:r>
            <a:endParaRPr lang="en-US" sz="2400" b="1" dirty="0">
              <a:latin typeface="Bradley Hand ITC" pitchFamily="66" charset="0"/>
            </a:endParaRPr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9" y="1242423"/>
            <a:ext cx="4380043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0" y="0"/>
            <a:ext cx="5333200" cy="68580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11372893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007100" y="1498600"/>
            <a:ext cx="5422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Pixy is described as a “visual sensor”.</a:t>
            </a:r>
          </a:p>
          <a:p>
            <a:pPr lvl="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 It captures the visible range of the electromagnetic spectrum at 60 frames per second and can select wavelengths from within. </a:t>
            </a:r>
          </a:p>
          <a:p>
            <a:pPr lvl="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When a group of pixels is registered as being within range of the selected wavelength, it is represented as a box with dimensions and position x, y relative to the field of view.</a:t>
            </a:r>
          </a:p>
          <a:p>
            <a:pPr lvl="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 These dimensions and positions can then be sent to: </a:t>
            </a:r>
            <a:r>
              <a:rPr lang="en-US" sz="2000" dirty="0" err="1" smtClean="0">
                <a:solidFill>
                  <a:prstClr val="black"/>
                </a:solidFill>
                <a:latin typeface="+mj-lt"/>
              </a:rPr>
              <a:t>Arduino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, computer, etc. for use in your favorite image mapping program.</a:t>
            </a:r>
            <a:endParaRPr lang="en-IN" sz="2000" dirty="0" smtClean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9600" y="876300"/>
            <a:ext cx="359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Bradley Hand ITC" pitchFamily="66" charset="0"/>
              </a:rPr>
              <a:t>PIXY CAM</a:t>
            </a:r>
            <a:endParaRPr lang="en-US" sz="2400" b="1" dirty="0">
              <a:latin typeface="Bradley Hand ITC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1231900"/>
            <a:ext cx="4318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0" y="0"/>
            <a:ext cx="5333200" cy="68580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ctrTitle" idx="4294967295"/>
          </p:nvPr>
        </p:nvSpPr>
        <p:spPr>
          <a:xfrm>
            <a:off x="0" y="3809305"/>
            <a:ext cx="5210629" cy="87881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6400" dirty="0" smtClean="0">
                <a:solidFill>
                  <a:schemeClr val="bg1"/>
                </a:solidFill>
              </a:rPr>
              <a:t>Software</a:t>
            </a:r>
            <a:br>
              <a:rPr lang="en" sz="6400" dirty="0" smtClean="0">
                <a:solidFill>
                  <a:schemeClr val="bg1"/>
                </a:solidFill>
              </a:rPr>
            </a:br>
            <a:r>
              <a:rPr lang="en" sz="6400" dirty="0" smtClean="0">
                <a:solidFill>
                  <a:schemeClr val="bg1"/>
                </a:solidFill>
              </a:rPr>
              <a:t>requirements</a:t>
            </a:r>
            <a:endParaRPr sz="6400">
              <a:solidFill>
                <a:schemeClr val="bg1"/>
              </a:solidFill>
            </a:endParaRPr>
          </a:p>
        </p:txBody>
      </p:sp>
      <p:grpSp>
        <p:nvGrpSpPr>
          <p:cNvPr id="2" name="Google Shape;166;p29"/>
          <p:cNvGrpSpPr/>
          <p:nvPr/>
        </p:nvGrpSpPr>
        <p:grpSpPr>
          <a:xfrm>
            <a:off x="2002279" y="708691"/>
            <a:ext cx="936908" cy="1485397"/>
            <a:chOff x="6718575" y="2318625"/>
            <a:chExt cx="256950" cy="407375"/>
          </a:xfrm>
        </p:grpSpPr>
        <p:sp>
          <p:nvSpPr>
            <p:cNvPr id="167" name="Google Shape;167;p2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11372893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400800" y="725713"/>
            <a:ext cx="45284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IN" sz="2400" dirty="0" smtClean="0"/>
              <a:t>Tool:</a:t>
            </a:r>
          </a:p>
          <a:p>
            <a:pPr marL="342900" indent="-342900"/>
            <a:r>
              <a:rPr lang="en-IN" sz="2400" dirty="0" smtClean="0"/>
              <a:t>	</a:t>
            </a:r>
            <a:r>
              <a:rPr lang="en-IN" sz="2400" dirty="0" err="1" smtClean="0"/>
              <a:t>Arduino</a:t>
            </a:r>
            <a:r>
              <a:rPr lang="en-IN" sz="2400" dirty="0" smtClean="0"/>
              <a:t> </a:t>
            </a:r>
            <a:r>
              <a:rPr lang="en-IN" sz="2400" dirty="0" err="1" smtClean="0"/>
              <a:t>Ide</a:t>
            </a:r>
            <a:endParaRPr lang="en-IN" sz="2400" dirty="0" smtClean="0"/>
          </a:p>
          <a:p>
            <a:pPr marL="342900" indent="-342900"/>
            <a:r>
              <a:rPr lang="en-IN" sz="2400" dirty="0" smtClean="0"/>
              <a:t>	Open </a:t>
            </a:r>
            <a:r>
              <a:rPr lang="en-IN" sz="2400" dirty="0" err="1" smtClean="0"/>
              <a:t>cv</a:t>
            </a:r>
            <a:endParaRPr lang="en-IN" sz="2400" dirty="0" smtClean="0"/>
          </a:p>
          <a:p>
            <a:pPr marL="342900" indent="-342900"/>
            <a:endParaRPr lang="en-IN" sz="2400" dirty="0" smtClean="0"/>
          </a:p>
          <a:p>
            <a:pPr marL="342900" indent="-342900"/>
            <a:endParaRPr lang="en-IN" sz="2400" dirty="0" smtClean="0"/>
          </a:p>
          <a:p>
            <a:pPr marL="342900" indent="-342900"/>
            <a:endParaRPr lang="en-IN" sz="2400" dirty="0" smtClean="0"/>
          </a:p>
          <a:p>
            <a:pPr marL="342900" indent="-342900"/>
            <a:endParaRPr lang="en-IN" sz="2400" dirty="0" smtClean="0"/>
          </a:p>
          <a:p>
            <a:pPr marL="342900" indent="-342900"/>
            <a:r>
              <a:rPr lang="en-IN" sz="2400" dirty="0" smtClean="0"/>
              <a:t>Programming language:</a:t>
            </a:r>
          </a:p>
          <a:p>
            <a:pPr marL="342900" indent="-342900"/>
            <a:r>
              <a:rPr lang="en-IN" sz="2400" dirty="0" smtClean="0"/>
              <a:t>	C/C++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1586800" y="403167"/>
            <a:ext cx="9018400" cy="6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en-IN" sz="3200" dirty="0" smtClean="0">
                <a:latin typeface="Bradley Hand ITC" pitchFamily="66" charset="0"/>
              </a:rPr>
              <a:t>CODE FLOW</a:t>
            </a:r>
            <a:endParaRPr sz="3200">
              <a:latin typeface="Bradley Hand ITC" pitchFamily="66" charset="0"/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8700" y="1117600"/>
            <a:ext cx="48260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25500" y="711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CODE: 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719666"/>
          <a:ext cx="8128000" cy="44805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SPI.h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Pixy.h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                              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////////////////////////////////////////////////////////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// ENA IN1 IN2 IN3 IN4 ENB</a:t>
                      </a:r>
                    </a:p>
                    <a:p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[6] = {5, 6, 7, 8, 9, 10};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deadZone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= 0.15;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baseSpeed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= 130;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////////////////////////////////////////////////////////</a:t>
                      </a:r>
                    </a:p>
                    <a:p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cont = 0;</a:t>
                      </a:r>
                    </a:p>
                    <a:p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signature, x, y, width, height;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cx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cy, area;</a:t>
                      </a:r>
                    </a:p>
                    <a:p>
                      <a:endParaRPr lang="en-US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25500" y="711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CODE: 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719666"/>
          <a:ext cx="8128000" cy="28346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void setup()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Serial.begin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(9600);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Serial.print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("Starting...\n");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pixy.init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for 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&lt; 6;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pinMode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], OUTPUT);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25500" y="711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CODE: 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719666"/>
          <a:ext cx="8128000" cy="47548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void loop()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float turn =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pixyCheck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if (turn &gt; -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deadZone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&amp;&amp; turn &lt;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deadZone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turn = 0;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if (turn &lt; 0)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moveRobot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(-80, 170);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else if (turn &gt; 0)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moveRobot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(170, -80);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else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moveRobot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(70, 70);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delay(1);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25500" y="711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CODE: 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55800" y="279400"/>
          <a:ext cx="8128000" cy="64922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128000"/>
              </a:tblGrid>
              <a:tr h="6157806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pixyCheck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() {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static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j;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uint16_t blocks;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char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[32];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blocks =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pixy.getBlocks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(blocks)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{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signature =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pixy.blocks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[0].signature;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height =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pixy.blocks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[0].height;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width =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pixy.blocks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[0].width;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x =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pixy.blocks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[0].x;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y =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pixy.blocks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[0].y;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cx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= (x + (width / 2));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cy = (y + (height / 2));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cx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mapfloat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cx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0, 320, -1, 1);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cy =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mapfloat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(cy, 0, 200, 1, -1);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area = width * height; 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else {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cont += 1;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if (cont == 100) {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cont = 0;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cx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return </a:t>
                      </a:r>
                      <a:r>
                        <a:rPr lang="en-US" sz="14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cx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sz="1400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64553" y="2380554"/>
            <a:ext cx="6191201" cy="1646095"/>
          </a:xfrm>
        </p:spPr>
        <p:txBody>
          <a:bodyPr/>
          <a:lstStyle/>
          <a:p>
            <a:r>
              <a:rPr lang="en-ZA" dirty="0" smtClean="0"/>
              <a:t>Approval letter</a:t>
            </a:r>
            <a:endParaRPr lang="en-ZA" dirty="0"/>
          </a:p>
        </p:txBody>
      </p:sp>
      <p:pic>
        <p:nvPicPr>
          <p:cNvPr id="38" name="Picture Placeholder 37" descr="Old car, golden yellow, on road in front of brown trees">
            <a:extLst>
              <a:ext uri="{FF2B5EF4-FFF2-40B4-BE49-F238E27FC236}">
                <a16:creationId xmlns=""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Group 1" descr="Three triangle outlines which accent the image">
            <a:extLst>
              <a:ext uri="{FF2B5EF4-FFF2-40B4-BE49-F238E27FC236}">
                <a16:creationId xmlns=""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Isosceles Triangle 26" descr="Decorative Triangle">
              <a:extLst>
                <a:ext uri="{FF2B5EF4-FFF2-40B4-BE49-F238E27FC236}">
                  <a16:creationId xmlns=""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8" name="Isosceles Triangle 27" descr="Decorative Triangle">
              <a:extLst>
                <a:ext uri="{FF2B5EF4-FFF2-40B4-BE49-F238E27FC236}">
                  <a16:creationId xmlns=""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9" name="Isosceles Triangle 28" descr="Decorative Triangle">
              <a:extLst>
                <a:ext uri="{FF2B5EF4-FFF2-40B4-BE49-F238E27FC236}">
                  <a16:creationId xmlns=""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6" name="Content Placeholder 4">
            <a:extLst>
              <a:ext uri="{FF2B5EF4-FFF2-40B4-BE49-F238E27FC236}">
                <a16:creationId xmlns=""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2000"/>
            <a:ext cx="2495550" cy="4751250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GB" sz="1400" dirty="0" smtClean="0"/>
              <a:t>.</a:t>
            </a:r>
            <a:endParaRPr lang="en-GB" sz="1400" dirty="0"/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endParaRPr lang="en-ZA" sz="1400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lum/>
          </a:blip>
          <a:srcRect l="1461" r="1461"/>
          <a:stretch>
            <a:fillRect/>
          </a:stretch>
        </p:blipFill>
        <p:spPr bwMode="auto">
          <a:xfrm>
            <a:off x="1727200" y="101598"/>
            <a:ext cx="4496587" cy="619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574971" y="1364342"/>
            <a:ext cx="5399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Approved From: 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		Head of Department</a:t>
            </a:r>
          </a:p>
          <a:p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		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Sarkari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Kiriya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Prathamika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Shala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		Bangalore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86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25500" y="711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CODE: 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14236" y="850900"/>
          <a:ext cx="8128000" cy="322233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128000"/>
              </a:tblGrid>
              <a:tr h="3222336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float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mapfloat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(long x, long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in_min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long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in_max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long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out_min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long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out_max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return (float)(x -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in_min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 * 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out_max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out_min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 / (float)(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in_max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in_min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out_min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sz="1400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25500" y="711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CODE: 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14236" y="0"/>
          <a:ext cx="8128000" cy="64262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128000"/>
              </a:tblGrid>
              <a:tr h="642620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moveRobot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leftSpeed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rightSpeed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if 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leftSpeed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&gt;= 0)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digitalWrite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[1], 0);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digitalWrite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[2], 1);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else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digitalWrite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[1], 1);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digitalWrite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[2], 0);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if 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rightSpeed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&gt;= 0)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digitalWrite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[3], 0);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digitalWrite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[4], 1);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else {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digitalWrite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[3], 1);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digitalWrite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[4], 0);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analogWrite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[0], abs(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leftSpeed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analogWrite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myPins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[5], abs(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rightSpeed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sz="1400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Isometric view (Mechanical Structure)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1" y="977900"/>
            <a:ext cx="90297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1119008-FC46-486C-9C59-68517F1FDD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/>
              <a:t>Unique 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6AA66B8-EC32-4C6E-B1DC-08F7350E2C2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16885" y="2317708"/>
            <a:ext cx="1785124" cy="720000"/>
          </a:xfrm>
        </p:spPr>
        <p:txBody>
          <a:bodyPr/>
          <a:lstStyle/>
          <a:p>
            <a:r>
              <a:rPr lang="en-ZA" sz="1600" dirty="0" smtClean="0"/>
              <a:t>Useful for aged people.</a:t>
            </a:r>
            <a:endParaRPr lang="en-ZA" sz="1600" noProof="1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71AFF54-60BC-4811-A69A-D4B40E143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4472" y="1840629"/>
            <a:ext cx="2160000" cy="288000"/>
          </a:xfrm>
        </p:spPr>
        <p:txBody>
          <a:bodyPr/>
          <a:lstStyle/>
          <a:p>
            <a:r>
              <a:rPr lang="en-ZA"/>
              <a:t>First to Market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8F0FCFF-5ECC-4693-8553-957DAC4A5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1910" y="2317708"/>
            <a:ext cx="1785124" cy="720000"/>
          </a:xfrm>
        </p:spPr>
        <p:txBody>
          <a:bodyPr/>
          <a:lstStyle/>
          <a:p>
            <a:r>
              <a:rPr lang="en-US" dirty="0" smtClean="0"/>
              <a:t>Handicapped people can carry their luggage effortlessly.</a:t>
            </a:r>
            <a:endParaRPr lang="en-ZA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C69CE4-60F8-42DD-9D0C-2FF174B44E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 smtClean="0"/>
              <a:t>Efficient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C24752C-3DED-4943-9DF1-A17334844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16885" y="5246989"/>
            <a:ext cx="1785124" cy="720000"/>
          </a:xfrm>
        </p:spPr>
        <p:txBody>
          <a:bodyPr/>
          <a:lstStyle/>
          <a:p>
            <a:r>
              <a:rPr lang="en-ZA" dirty="0" smtClean="0"/>
              <a:t>Decreases human load carrying.</a:t>
            </a:r>
            <a:endParaRPr lang="en-ZA" noProof="1"/>
          </a:p>
        </p:txBody>
      </p:sp>
      <p:pic>
        <p:nvPicPr>
          <p:cNvPr id="41" name="Picture Placeholder 29" descr="Megaphone icon">
            <a:extLst>
              <a:ext uri="{FF2B5EF4-FFF2-40B4-BE49-F238E27FC236}">
                <a16:creationId xmlns="" xmlns:a16="http://schemas.microsoft.com/office/drawing/2014/main" id="{3B22CAF3-C445-9B4B-86A8-E9950D89FA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59" r="59"/>
          <a:stretch>
            <a:fillRect/>
          </a:stretch>
        </p:blipFill>
        <p:spPr>
          <a:xfrm>
            <a:off x="4091174" y="3868417"/>
            <a:ext cx="426596" cy="426596"/>
          </a:xfrm>
        </p:spPr>
      </p:pic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4995B8C-9609-4772-9149-A6AB145A54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ZA" dirty="0"/>
              <a:t>Authentic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779B6D2-EA68-46F3-A708-84FC8C2CC2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2654" y="5246989"/>
            <a:ext cx="1963636" cy="720000"/>
          </a:xfrm>
        </p:spPr>
        <p:txBody>
          <a:bodyPr/>
          <a:lstStyle/>
          <a:p>
            <a:r>
              <a:rPr lang="en-ZA" noProof="1" smtClean="0"/>
              <a:t>No need to carry. It follows only you.</a:t>
            </a:r>
            <a:endParaRPr lang="en-ZA" noProof="1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3455BB-04C1-48F4-BC94-C364919E3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8072" y="2677708"/>
            <a:ext cx="5913632" cy="1107996"/>
          </a:xfrm>
        </p:spPr>
        <p:txBody>
          <a:bodyPr/>
          <a:lstStyle/>
          <a:p>
            <a:r>
              <a:rPr sz="8000" b="0" i="1" smtClean="0">
                <a:solidFill>
                  <a:srgbClr val="FFC000"/>
                </a:solidFill>
                <a:effectLst>
                  <a:glow rad="152400">
                    <a:srgbClr val="BADEDA">
                      <a:alpha val="40000"/>
                    </a:srgbClr>
                  </a:glow>
                </a:effectLst>
                <a:latin typeface="Century Gothic" pitchFamily="34" charset="0"/>
              </a:rPr>
              <a:t>Advantages</a:t>
            </a:r>
            <a:endParaRPr lang="en-ZA" sz="8000" b="0" i="1" dirty="0">
              <a:solidFill>
                <a:srgbClr val="FFC000"/>
              </a:solidFill>
              <a:effectLst>
                <a:glow rad="152400">
                  <a:srgbClr val="BADEDA">
                    <a:alpha val="40000"/>
                  </a:srgbClr>
                </a:glow>
              </a:effectLst>
              <a:latin typeface="Century Gothic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C14EA7-7B0E-4F9A-A302-985B2FD02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pic>
        <p:nvPicPr>
          <p:cNvPr id="3074" name="Picture 2" descr="C:\Program Files (x86)\Microsoft Office\MEDIA\CAGCAT10\j0293238.wm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49689" y="939801"/>
            <a:ext cx="722312" cy="533541"/>
          </a:xfrm>
          <a:prstGeom prst="rect">
            <a:avLst/>
          </a:prstGeom>
          <a:noFill/>
        </p:spPr>
      </p:pic>
      <p:pic>
        <p:nvPicPr>
          <p:cNvPr id="3076" name="Picture 4" descr="C:\Program Files (x86)\Microsoft Office\MEDIA\CAGCAT10\j0293844.wm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82737" y="900113"/>
            <a:ext cx="588963" cy="619083"/>
          </a:xfrm>
          <a:prstGeom prst="rect">
            <a:avLst/>
          </a:prstGeom>
          <a:noFill/>
        </p:spPr>
      </p:pic>
      <p:pic>
        <p:nvPicPr>
          <p:cNvPr id="3078" name="Picture 6" descr="C:\Program Files (x86)\Microsoft Office\MEDIA\CAGCAT10\j0300840.wmf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645157" y="3921862"/>
            <a:ext cx="670072" cy="564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633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23" descr="Bullseye icon">
            <a:extLst>
              <a:ext uri="{FF2B5EF4-FFF2-40B4-BE49-F238E27FC236}">
                <a16:creationId xmlns="" xmlns:a16="http://schemas.microsoft.com/office/drawing/2014/main" id="{6D9ECDA6-D72C-FD48-9F81-E8E64D839C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0399" y="1057923"/>
            <a:ext cx="426596" cy="426596"/>
          </a:xfr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1119008-FC46-486C-9C59-68517F1FDD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885950"/>
            <a:ext cx="2317922" cy="271254"/>
          </a:xfrm>
        </p:spPr>
        <p:txBody>
          <a:bodyPr/>
          <a:lstStyle/>
          <a:p>
            <a:r>
              <a:rPr lang="en-ZA" dirty="0" smtClean="0"/>
              <a:t>Assistance 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6AA66B8-EC32-4C6E-B1DC-08F7350E2C2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0075" y="2317707"/>
            <a:ext cx="2301934" cy="868405"/>
          </a:xfrm>
        </p:spPr>
        <p:txBody>
          <a:bodyPr/>
          <a:lstStyle/>
          <a:p>
            <a:r>
              <a:rPr lang="en-US" dirty="0" smtClean="0"/>
              <a:t>Can assist in carrying loads for people working in hospitals, libraries, airports</a:t>
            </a:r>
            <a:endParaRPr lang="en-ZA" noProof="1"/>
          </a:p>
        </p:txBody>
      </p:sp>
      <p:pic>
        <p:nvPicPr>
          <p:cNvPr id="39" name="Picture Placeholder 25" descr="Lecturer icon">
            <a:extLst>
              <a:ext uri="{FF2B5EF4-FFF2-40B4-BE49-F238E27FC236}">
                <a16:creationId xmlns="" xmlns:a16="http://schemas.microsoft.com/office/drawing/2014/main" id="{620038D5-B1E8-974D-9E45-EE2DBFC5E36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34037" y="1043634"/>
            <a:ext cx="426596" cy="426596"/>
          </a:xfr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71AFF54-60BC-4811-A69A-D4B40E143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4472" y="1840629"/>
            <a:ext cx="2160000" cy="288000"/>
          </a:xfrm>
        </p:spPr>
        <p:txBody>
          <a:bodyPr/>
          <a:lstStyle/>
          <a:p>
            <a:r>
              <a:rPr lang="en-ZA" dirty="0" smtClean="0"/>
              <a:t>Services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8F0FCFF-5ECC-4693-8553-957DAC4A5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1910" y="2317708"/>
            <a:ext cx="1785124" cy="720000"/>
          </a:xfrm>
        </p:spPr>
        <p:txBody>
          <a:bodyPr/>
          <a:lstStyle/>
          <a:p>
            <a:r>
              <a:rPr lang="en-US" dirty="0" smtClean="0"/>
              <a:t>Can service people at shopping centers or public areas</a:t>
            </a:r>
            <a:endParaRPr lang="en-ZA" noProof="1"/>
          </a:p>
        </p:txBody>
      </p:sp>
      <p:pic>
        <p:nvPicPr>
          <p:cNvPr id="40" name="Picture Placeholder 27" descr="Network icon">
            <a:extLst>
              <a:ext uri="{FF2B5EF4-FFF2-40B4-BE49-F238E27FC236}">
                <a16:creationId xmlns="" xmlns:a16="http://schemas.microsoft.com/office/drawing/2014/main" id="{75C8CC8E-D372-434C-B1A5-57008FE35ED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59" r="59"/>
          <a:stretch>
            <a:fillRect/>
          </a:stretch>
        </p:blipFill>
        <p:spPr>
          <a:xfrm>
            <a:off x="1753287" y="3854129"/>
            <a:ext cx="475564" cy="426596"/>
          </a:xfrm>
        </p:spPr>
      </p:pic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C69CE4-60F8-42DD-9D0C-2FF174B44E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0873" y="4727048"/>
            <a:ext cx="2160000" cy="288000"/>
          </a:xfrm>
        </p:spPr>
        <p:txBody>
          <a:bodyPr/>
          <a:lstStyle/>
          <a:p>
            <a:r>
              <a:rPr lang="en-ZA" dirty="0" smtClean="0"/>
              <a:t>Care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C24752C-3DED-4943-9DF1-A17334844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16885" y="5246989"/>
            <a:ext cx="1785124" cy="720000"/>
          </a:xfrm>
        </p:spPr>
        <p:txBody>
          <a:bodyPr/>
          <a:lstStyle/>
          <a:p>
            <a:r>
              <a:rPr lang="en-US" dirty="0" smtClean="0"/>
              <a:t>Can assist elderly people, special children and babies.</a:t>
            </a:r>
            <a:endParaRPr lang="en-ZA" noProof="1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4995B8C-9609-4772-9149-A6AB145A54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ZA" dirty="0" smtClean="0"/>
              <a:t>Defence</a:t>
            </a:r>
            <a:endParaRPr lang="en-Z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779B6D2-EA68-46F3-A708-84FC8C2CC2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2654" y="5246989"/>
            <a:ext cx="1963636" cy="720000"/>
          </a:xfrm>
        </p:spPr>
        <p:txBody>
          <a:bodyPr/>
          <a:lstStyle/>
          <a:p>
            <a:r>
              <a:rPr lang="en-US" dirty="0" smtClean="0"/>
              <a:t>Can follow a particular Vehicle.</a:t>
            </a:r>
            <a:endParaRPr lang="en-ZA" noProof="1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3455BB-04C1-48F4-BC94-C364919E3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8072" y="2677708"/>
            <a:ext cx="5913632" cy="1107996"/>
          </a:xfrm>
        </p:spPr>
        <p:txBody>
          <a:bodyPr/>
          <a:lstStyle/>
          <a:p>
            <a:r>
              <a:rPr sz="8000" b="0" i="1" smtClean="0">
                <a:solidFill>
                  <a:srgbClr val="FFC000"/>
                </a:solidFill>
                <a:effectLst>
                  <a:glow rad="152400">
                    <a:srgbClr val="BADEDA">
                      <a:alpha val="40000"/>
                    </a:srgbClr>
                  </a:glow>
                </a:effectLst>
                <a:latin typeface="Century Gothic" pitchFamily="34" charset="0"/>
              </a:rPr>
              <a:t>Advantages</a:t>
            </a:r>
            <a:endParaRPr lang="en-ZA" sz="8000" b="0" i="1" dirty="0">
              <a:solidFill>
                <a:srgbClr val="FFC000"/>
              </a:solidFill>
              <a:effectLst>
                <a:glow rad="152400">
                  <a:srgbClr val="BADEDA">
                    <a:alpha val="40000"/>
                  </a:srgbClr>
                </a:glow>
              </a:effectLst>
              <a:latin typeface="Century Gothic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C14EA7-7B0E-4F9A-A302-985B2FD02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pic>
        <p:nvPicPr>
          <p:cNvPr id="3079" name="Picture 7" descr="C:\Program Files (x86)\Microsoft Office\MEDIA\CAGCAT10\j0293236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13111" y="3851680"/>
            <a:ext cx="705261" cy="5202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633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64553" y="2380554"/>
            <a:ext cx="6191201" cy="1646095"/>
          </a:xfrm>
        </p:spPr>
        <p:txBody>
          <a:bodyPr/>
          <a:lstStyle/>
          <a:p>
            <a:r>
              <a:rPr lang="en-ZA" dirty="0" smtClean="0"/>
              <a:t>Future of this project</a:t>
            </a:r>
            <a:endParaRPr lang="en-ZA" dirty="0"/>
          </a:p>
        </p:txBody>
      </p:sp>
      <p:pic>
        <p:nvPicPr>
          <p:cNvPr id="38" name="Picture Placeholder 37" descr="Old car, golden yellow, on road in front of brown trees">
            <a:extLst>
              <a:ext uri="{FF2B5EF4-FFF2-40B4-BE49-F238E27FC236}">
                <a16:creationId xmlns=""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Group 1" descr="Three triangle outlines which accent the image">
            <a:extLst>
              <a:ext uri="{FF2B5EF4-FFF2-40B4-BE49-F238E27FC236}">
                <a16:creationId xmlns=""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Isosceles Triangle 26" descr="Decorative Triangle">
              <a:extLst>
                <a:ext uri="{FF2B5EF4-FFF2-40B4-BE49-F238E27FC236}">
                  <a16:creationId xmlns=""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8" name="Isosceles Triangle 27" descr="Decorative Triangle">
              <a:extLst>
                <a:ext uri="{FF2B5EF4-FFF2-40B4-BE49-F238E27FC236}">
                  <a16:creationId xmlns=""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9" name="Isosceles Triangle 28" descr="Decorative Triangle">
              <a:extLst>
                <a:ext uri="{FF2B5EF4-FFF2-40B4-BE49-F238E27FC236}">
                  <a16:creationId xmlns=""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6" name="Content Placeholder 4">
            <a:extLst>
              <a:ext uri="{FF2B5EF4-FFF2-40B4-BE49-F238E27FC236}">
                <a16:creationId xmlns=""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2000"/>
            <a:ext cx="2495550" cy="4751250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GB" sz="1400" dirty="0" smtClean="0"/>
              <a:t>.</a:t>
            </a:r>
            <a:endParaRPr lang="en-GB" sz="1400" dirty="0"/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endParaRPr lang="en-ZA" sz="1400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27200" y="114298"/>
            <a:ext cx="4496587" cy="620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574971" y="471488"/>
            <a:ext cx="53993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There are many interesting applications of this robot in different fields whether military or medical.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A wireless communication functionality can be added in the robot to make it more versatile and control it from a large distance.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This capability of a robot could also be used for military purposes.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By mounting a real time video recorder on top of the camera, we can monitor the surroundings by just sitting in our rooms.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 We can also add some modifications in the Human Following Robot algorithm and the structure as well to fit it for any other purpose.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 E-g a vehicle follower.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86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64553" y="2380554"/>
            <a:ext cx="6191201" cy="1646095"/>
          </a:xfrm>
        </p:spPr>
        <p:txBody>
          <a:bodyPr/>
          <a:lstStyle/>
          <a:p>
            <a:r>
              <a:rPr smtClean="0"/>
              <a:t>conclusion</a:t>
            </a:r>
            <a:endParaRPr lang="en-ZA" dirty="0"/>
          </a:p>
        </p:txBody>
      </p:sp>
      <p:pic>
        <p:nvPicPr>
          <p:cNvPr id="38" name="Picture Placeholder 37" descr="Old car, golden yellow, on road in front of brown trees">
            <a:extLst>
              <a:ext uri="{FF2B5EF4-FFF2-40B4-BE49-F238E27FC236}">
                <a16:creationId xmlns=""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Group 1" descr="Three triangle outlines which accent the image">
            <a:extLst>
              <a:ext uri="{FF2B5EF4-FFF2-40B4-BE49-F238E27FC236}">
                <a16:creationId xmlns=""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Isosceles Triangle 26" descr="Decorative Triangle">
              <a:extLst>
                <a:ext uri="{FF2B5EF4-FFF2-40B4-BE49-F238E27FC236}">
                  <a16:creationId xmlns=""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8" name="Isosceles Triangle 27" descr="Decorative Triangle">
              <a:extLst>
                <a:ext uri="{FF2B5EF4-FFF2-40B4-BE49-F238E27FC236}">
                  <a16:creationId xmlns=""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9" name="Isosceles Triangle 28" descr="Decorative Triangle">
              <a:extLst>
                <a:ext uri="{FF2B5EF4-FFF2-40B4-BE49-F238E27FC236}">
                  <a16:creationId xmlns=""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6" name="Content Placeholder 4">
            <a:extLst>
              <a:ext uri="{FF2B5EF4-FFF2-40B4-BE49-F238E27FC236}">
                <a16:creationId xmlns=""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2000"/>
            <a:ext cx="2495550" cy="4751250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GB" sz="1400" dirty="0" smtClean="0"/>
              <a:t>.</a:t>
            </a:r>
            <a:endParaRPr lang="en-GB" sz="1400" dirty="0"/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endParaRPr lang="en-ZA" sz="1400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27200" y="114304"/>
            <a:ext cx="4487863" cy="618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574971" y="471488"/>
            <a:ext cx="53993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A successful implementation of a person follower robot is illustrated in this presentation.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This robot does not only have the detection capability but also the tracking and following ability as well.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The tracking is basically performed on the tag and the human is followed on the basis of that detection.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It was also kept in mind that the „following‟ capability of the robot should be as efficient as possible.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The tests were performed on the different conditions to pin point the mistakes in the algorithm and correct them.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The different sensors that were integrated with the robot added an additional advantage.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86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1057AE-0AF2-460B-87EA-245C9F23E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4274" y="2107441"/>
            <a:ext cx="5904411" cy="2569061"/>
          </a:xfrm>
        </p:spPr>
        <p:txBody>
          <a:bodyPr/>
          <a:lstStyle/>
          <a:p>
            <a:r>
              <a:rPr lang="en-ZA" sz="8000" b="0" i="1" dirty="0">
                <a:solidFill>
                  <a:schemeClr val="accent5">
                    <a:lumMod val="50000"/>
                  </a:schemeClr>
                </a:solidFill>
                <a:effectLst>
                  <a:glow rad="152400">
                    <a:schemeClr val="accent2">
                      <a:alpha val="40000"/>
                    </a:schemeClr>
                  </a:glow>
                </a:effectLst>
                <a:latin typeface="Century Gothic" pitchFamily="34" charset="0"/>
              </a:rPr>
              <a:t>THANK YOU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1" y="5786437"/>
            <a:ext cx="11715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u="sng" dirty="0" smtClean="0">
                <a:solidFill>
                  <a:schemeClr val="accent5"/>
                </a:solidFill>
                <a:latin typeface="Century Gothic" pitchFamily="34" charset="0"/>
              </a:rPr>
              <a:t>Choosing the right over the pleasant is the sign of power</a:t>
            </a:r>
            <a:endParaRPr lang="en-US" sz="3200" i="1" u="sng" dirty="0">
              <a:solidFill>
                <a:schemeClr val="accent5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438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8" descr="Female team member photo">
            <a:extLst>
              <a:ext uri="{FF2B5EF4-FFF2-40B4-BE49-F238E27FC236}">
                <a16:creationId xmlns="" xmlns:a16="http://schemas.microsoft.com/office/drawing/2014/main" id="{462A0113-ECE1-4C56-8F4A-50B613F8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5000"/>
          </a:blip>
          <a:stretch>
            <a:fillRect/>
          </a:stretch>
        </p:blipFill>
        <p:spPr>
          <a:xfrm>
            <a:off x="2031999" y="1065893"/>
            <a:ext cx="2365829" cy="2222500"/>
          </a:xfrm>
          <a:prstGeom prst="bevel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1201" y="3730172"/>
            <a:ext cx="53267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accent4">
                    <a:lumMod val="75000"/>
                  </a:schemeClr>
                </a:solidFill>
                <a:latin typeface="Bodoni MT" pitchFamily="18" charset="0"/>
              </a:rPr>
              <a:t>Mrinal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Bodoni MT" pitchFamily="18" charset="0"/>
              </a:rPr>
              <a:t>   </a:t>
            </a:r>
            <a:r>
              <a:rPr lang="en-US" sz="3200" b="1" dirty="0" err="1" smtClean="0">
                <a:solidFill>
                  <a:schemeClr val="accent4">
                    <a:lumMod val="75000"/>
                  </a:schemeClr>
                </a:solidFill>
                <a:latin typeface="Bodoni MT" pitchFamily="18" charset="0"/>
              </a:rPr>
              <a:t>Jyoti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Bodoni MT" pitchFamily="18" charset="0"/>
              </a:rPr>
              <a:t>  Sharma</a:t>
            </a:r>
          </a:p>
          <a:p>
            <a:pPr algn="ctr"/>
            <a:endParaRPr lang="en-US" sz="2000" b="1" dirty="0">
              <a:solidFill>
                <a:schemeClr val="accent4">
                  <a:lumMod val="50000"/>
                </a:schemeClr>
              </a:solidFill>
              <a:latin typeface="Bradley Hand ITC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0572" y="5007428"/>
            <a:ext cx="52106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75000"/>
                  </a:schemeClr>
                </a:solidFill>
                <a:latin typeface="Bradley Hand ITC" pitchFamily="66" charset="0"/>
              </a:rPr>
              <a:t>B.Tech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  <a:latin typeface="Bradley Hand ITC" pitchFamily="66" charset="0"/>
              </a:rPr>
              <a:t>, M.E.</a:t>
            </a:r>
          </a:p>
          <a:p>
            <a:pPr algn="ctr"/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  <a:latin typeface="Bradley Hand ITC" pitchFamily="66" charset="0"/>
              </a:rPr>
              <a:t>Electronics and Communication Engineering</a:t>
            </a:r>
          </a:p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08000" y="108000"/>
            <a:ext cx="6573838" cy="6104113"/>
          </a:xfrm>
        </p:spPr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D2A66A00-2AF9-4C25-8355-C424244C6B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perspectiveContrastingLeftFacing" fov="6300000">
                <a:rot lat="20400000" lon="78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9600" b="0" i="1" dirty="0" smtClean="0">
                <a:solidFill>
                  <a:schemeClr val="accent4">
                    <a:lumMod val="50000"/>
                  </a:schemeClr>
                </a:solidFill>
                <a:effectLst>
                  <a:glow rad="152400">
                    <a:srgbClr val="7030A0">
                      <a:alpha val="40000"/>
                    </a:srgbClr>
                  </a:glow>
                </a:effectLst>
              </a:rPr>
              <a:t>Project     Mentor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522515" y="3802743"/>
            <a:ext cx="555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      </a:t>
            </a:r>
            <a:r>
              <a:rPr lang="en-IN" sz="3600" b="1" dirty="0" err="1" smtClean="0">
                <a:solidFill>
                  <a:schemeClr val="bg1"/>
                </a:solidFill>
                <a:latin typeface="Bodoni MT" pitchFamily="18" charset="0"/>
              </a:rPr>
              <a:t>Mrinal</a:t>
            </a:r>
            <a:r>
              <a:rPr lang="en-IN" sz="3600" b="1" dirty="0" smtClean="0">
                <a:solidFill>
                  <a:schemeClr val="bg1"/>
                </a:solidFill>
                <a:latin typeface="Bodoni MT" pitchFamily="18" charset="0"/>
              </a:rPr>
              <a:t> </a:t>
            </a:r>
            <a:r>
              <a:rPr lang="en-IN" sz="3600" b="1" dirty="0" err="1" smtClean="0">
                <a:solidFill>
                  <a:schemeClr val="bg1"/>
                </a:solidFill>
                <a:latin typeface="Bodoni MT" pitchFamily="18" charset="0"/>
              </a:rPr>
              <a:t>Jyoti</a:t>
            </a:r>
            <a:r>
              <a:rPr lang="en-IN" sz="3600" b="1" dirty="0" smtClean="0">
                <a:solidFill>
                  <a:schemeClr val="bg1"/>
                </a:solidFill>
                <a:latin typeface="Bodoni MT" pitchFamily="18" charset="0"/>
              </a:rPr>
              <a:t> Sharma</a:t>
            </a:r>
          </a:p>
          <a:p>
            <a:r>
              <a:rPr lang="en-IN" dirty="0" smtClean="0"/>
              <a:t> 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03086" y="4891314"/>
            <a:ext cx="5225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	       </a:t>
            </a:r>
            <a:r>
              <a:rPr lang="en-US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B.Tech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M.E.</a:t>
            </a:r>
          </a:p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Electronics and Communication Engineering</a:t>
            </a:r>
          </a:p>
          <a:p>
            <a:endParaRPr lang="en-US" dirty="0"/>
          </a:p>
        </p:txBody>
      </p:sp>
      <p:pic>
        <p:nvPicPr>
          <p:cNvPr id="12" name="Picture Placeholder 18" descr="Female team member photo">
            <a:extLst>
              <a:ext uri="{FF2B5EF4-FFF2-40B4-BE49-F238E27FC236}">
                <a16:creationId xmlns="" xmlns:a16="http://schemas.microsoft.com/office/drawing/2014/main" id="{462A0113-ECE1-4C56-8F4A-50B613F895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10000"/>
          </a:blip>
          <a:stretch>
            <a:fillRect/>
          </a:stretch>
        </p:blipFill>
        <p:spPr>
          <a:xfrm>
            <a:off x="2017485" y="949777"/>
            <a:ext cx="2805198" cy="2635251"/>
          </a:xfrm>
          <a:prstGeom prst="bevel">
            <a:avLst>
              <a:gd name="adj" fmla="val 16527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5727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4D2C1-E775-45CA-BF1C-656329BC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208457" cy="432000"/>
          </a:xfrm>
        </p:spPr>
        <p:txBody>
          <a:bodyPr>
            <a:normAutofit fontScale="90000"/>
          </a:bodyPr>
          <a:lstStyle/>
          <a:p>
            <a:r>
              <a:rPr lang="en-ZA" dirty="0"/>
              <a:t>Team</a:t>
            </a:r>
          </a:p>
        </p:txBody>
      </p:sp>
      <p:pic>
        <p:nvPicPr>
          <p:cNvPr id="24" name="Picture Placeholder 23" descr="Male Team Member Photo">
            <a:extLst>
              <a:ext uri="{FF2B5EF4-FFF2-40B4-BE49-F238E27FC236}">
                <a16:creationId xmlns="" xmlns:a16="http://schemas.microsoft.com/office/drawing/2014/main" id="{DF96B05B-3EC7-44DE-937B-448F9CE45DB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lum bright="-19000" contrast="10000"/>
          </a:blip>
          <a:stretch>
            <a:fillRect/>
          </a:stretch>
        </p:blipFill>
        <p:spPr>
          <a:xfrm>
            <a:off x="743786" y="3390900"/>
            <a:ext cx="1796214" cy="1897717"/>
          </a:xfrm>
          <a:prstGeom prst="cube">
            <a:avLst>
              <a:gd name="adj" fmla="val 14771"/>
            </a:avLst>
          </a:prstGeom>
        </p:spPr>
      </p:pic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FC187F6-8FD7-4757-B504-E697439629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837" y="5434237"/>
            <a:ext cx="1620000" cy="496292"/>
          </a:xfrm>
        </p:spPr>
        <p:txBody>
          <a:bodyPr>
            <a:normAutofit fontScale="25000" lnSpcReduction="20000"/>
          </a:bodyPr>
          <a:lstStyle/>
          <a:p>
            <a:r>
              <a:rPr lang="en-ZA" noProof="1" smtClean="0"/>
              <a:t> </a:t>
            </a:r>
            <a:r>
              <a:rPr lang="en-ZA" noProof="1"/>
              <a:t/>
            </a:r>
            <a:br>
              <a:rPr lang="en-ZA" noProof="1"/>
            </a:br>
            <a:r>
              <a:rPr lang="en-ZA" sz="8000" noProof="1" smtClean="0"/>
              <a:t>Sachin k      Rao</a:t>
            </a:r>
            <a:endParaRPr lang="en-ZA" sz="8000" noProof="1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186CEF4-5DF2-4382-B1DB-EEF94E2EA9D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21803" y="5497374"/>
            <a:ext cx="1620000" cy="496292"/>
          </a:xfrm>
        </p:spPr>
        <p:txBody>
          <a:bodyPr>
            <a:noAutofit/>
          </a:bodyPr>
          <a:lstStyle/>
          <a:p>
            <a:r>
              <a:rPr lang="en-ZA" sz="2000" noProof="1" smtClean="0"/>
              <a:t>Sahil        Virdhi</a:t>
            </a:r>
            <a:endParaRPr lang="en-ZA" sz="2000" noProof="1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29A488C-FD32-4BF5-ACBB-B82D53D4F5E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03603" y="5391947"/>
            <a:ext cx="1291044" cy="620759"/>
          </a:xfrm>
        </p:spPr>
        <p:txBody>
          <a:bodyPr>
            <a:noAutofit/>
          </a:bodyPr>
          <a:lstStyle/>
          <a:p>
            <a:r>
              <a:rPr lang="en-ZA" sz="2000" noProof="1" smtClean="0"/>
              <a:t>Sangam Mishra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67DBA5E-69B3-4B6B-9949-3AF6C16B462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705992" y="1737198"/>
            <a:ext cx="1620000" cy="493486"/>
          </a:xfrm>
        </p:spPr>
        <p:txBody>
          <a:bodyPr>
            <a:noAutofit/>
          </a:bodyPr>
          <a:lstStyle/>
          <a:p>
            <a:r>
              <a:rPr lang="en-ZA" noProof="1" smtClean="0"/>
              <a:t>T. Rohan Chaitanya Reddy</a:t>
            </a:r>
            <a:endParaRPr lang="en-ZA" noProof="1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B1529F6-2B99-420C-8C4B-1CCA397ADD3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574589" y="5458185"/>
            <a:ext cx="1620000" cy="496292"/>
          </a:xfrm>
        </p:spPr>
        <p:txBody>
          <a:bodyPr>
            <a:noAutofit/>
          </a:bodyPr>
          <a:lstStyle/>
          <a:p>
            <a:r>
              <a:rPr lang="en-ZA" sz="2000" noProof="1" smtClean="0"/>
              <a:t>Tripti </a:t>
            </a:r>
            <a:r>
              <a:rPr lang="en-ZA" sz="2000" noProof="1"/>
              <a:t/>
            </a:r>
            <a:br>
              <a:rPr lang="en-ZA" sz="2000" noProof="1"/>
            </a:br>
            <a:r>
              <a:rPr lang="en-ZA" sz="2000" noProof="1" smtClean="0"/>
              <a:t>Kumari</a:t>
            </a:r>
            <a:endParaRPr lang="en-ZA" sz="2000" noProof="1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49B45DE-1F8A-4DE0-B14B-BCB32235CC0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045699" y="5600700"/>
            <a:ext cx="1430973" cy="378452"/>
          </a:xfrm>
        </p:spPr>
        <p:txBody>
          <a:bodyPr>
            <a:noAutofit/>
          </a:bodyPr>
          <a:lstStyle/>
          <a:p>
            <a:r>
              <a:rPr lang="en-ZA" sz="2000" noProof="1" smtClean="0"/>
              <a:t>Raju      Kumar</a:t>
            </a:r>
            <a:endParaRPr lang="en-ZA" sz="2000" noProof="1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5CC978-56C8-4F3D-9269-0240D8FBAE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25" name="Picture Placeholder 20" descr="Male team member picture">
            <a:extLst>
              <a:ext uri="{FF2B5EF4-FFF2-40B4-BE49-F238E27FC236}">
                <a16:creationId xmlns="" xmlns:a16="http://schemas.microsoft.com/office/drawing/2014/main" id="{16116E2B-5082-4504-A9C7-02D61D76F2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4572000" y="1028700"/>
            <a:ext cx="1888467" cy="1914072"/>
          </a:xfrm>
          <a:prstGeom prst="cube">
            <a:avLst>
              <a:gd name="adj" fmla="val 19580"/>
            </a:avLst>
          </a:prstGeom>
        </p:spPr>
      </p:pic>
      <p:pic>
        <p:nvPicPr>
          <p:cNvPr id="31" name="Picture Placeholder 24" descr="Female team member posing">
            <a:extLst>
              <a:ext uri="{FF2B5EF4-FFF2-40B4-BE49-F238E27FC236}">
                <a16:creationId xmlns="" xmlns:a16="http://schemas.microsoft.com/office/drawing/2014/main" id="{9AD30069-ADF3-4350-86AC-B030E97CC3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9000" contrast="10000"/>
          </a:blip>
          <a:stretch>
            <a:fillRect/>
          </a:stretch>
        </p:blipFill>
        <p:spPr>
          <a:xfrm>
            <a:off x="8318500" y="1079500"/>
            <a:ext cx="1803400" cy="1910443"/>
          </a:xfrm>
          <a:prstGeom prst="cube">
            <a:avLst>
              <a:gd name="adj" fmla="val 20518"/>
            </a:avLst>
          </a:prstGeom>
          <a:solidFill>
            <a:srgbClr val="FFFFFF">
              <a:lumMod val="85000"/>
              <a:alpha val="70000"/>
            </a:srgbClr>
          </a:solidFill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35" name="Picture Placeholder 31" descr="Female team member photo">
            <a:extLst>
              <a:ext uri="{FF2B5EF4-FFF2-40B4-BE49-F238E27FC236}">
                <a16:creationId xmlns="" xmlns:a16="http://schemas.microsoft.com/office/drawing/2014/main" id="{A0409FB8-C11C-40CA-82D2-ECE672328A72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>
            <a:lum bright="10000" contrast="22000"/>
          </a:blip>
          <a:stretch>
            <a:fillRect/>
          </a:stretch>
        </p:blipFill>
        <p:spPr>
          <a:xfrm>
            <a:off x="762000" y="1028700"/>
            <a:ext cx="1734457" cy="1886689"/>
          </a:xfrm>
          <a:prstGeom prst="cube">
            <a:avLst>
              <a:gd name="adj" fmla="val 17136"/>
            </a:avLst>
          </a:prstGeom>
        </p:spPr>
      </p:pic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A29A488C-FD32-4BF5-ACBB-B82D53D4F5E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14744" y="1763212"/>
            <a:ext cx="1620000" cy="496292"/>
          </a:xfrm>
        </p:spPr>
        <p:txBody>
          <a:bodyPr>
            <a:noAutofit/>
          </a:bodyPr>
          <a:lstStyle/>
          <a:p>
            <a:r>
              <a:rPr lang="en-ZA" sz="2000" noProof="1" smtClean="0"/>
              <a:t>Shamiran</a:t>
            </a:r>
            <a:r>
              <a:rPr lang="en-ZA" sz="2000" noProof="1"/>
              <a:t> </a:t>
            </a:r>
            <a:r>
              <a:rPr lang="en-ZA" sz="2000" noProof="1" smtClean="0"/>
              <a:t>Behera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="" xmlns:a16="http://schemas.microsoft.com/office/drawing/2014/main" id="{A29A488C-FD32-4BF5-ACBB-B82D53D4F5E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054201" y="1618069"/>
            <a:ext cx="1620000" cy="496292"/>
          </a:xfrm>
        </p:spPr>
        <p:txBody>
          <a:bodyPr>
            <a:normAutofit/>
          </a:bodyPr>
          <a:lstStyle/>
          <a:p>
            <a:r>
              <a:rPr lang="en-ZA" sz="2000" noProof="1" smtClean="0"/>
              <a:t>Rakshith  V</a:t>
            </a:r>
            <a:endParaRPr lang="en-ZA" sz="2000" noProof="1"/>
          </a:p>
        </p:txBody>
      </p:sp>
      <p:pic>
        <p:nvPicPr>
          <p:cNvPr id="23" name="Picture Placeholder 31" descr="Female team member photo">
            <a:extLst>
              <a:ext uri="{FF2B5EF4-FFF2-40B4-BE49-F238E27FC236}">
                <a16:creationId xmlns="" xmlns:a16="http://schemas.microsoft.com/office/drawing/2014/main" id="{A0409FB8-C11C-40CA-82D2-ECE672328A72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6">
            <a:lum contrast="-10000"/>
          </a:blip>
          <a:stretch>
            <a:fillRect/>
          </a:stretch>
        </p:blipFill>
        <p:spPr>
          <a:xfrm>
            <a:off x="2964996" y="3433028"/>
            <a:ext cx="1822904" cy="1820746"/>
          </a:xfrm>
          <a:prstGeom prst="cube">
            <a:avLst>
              <a:gd name="adj" fmla="val 14471"/>
            </a:avLst>
          </a:prstGeom>
        </p:spPr>
      </p:pic>
      <p:pic>
        <p:nvPicPr>
          <p:cNvPr id="29" name="Picture Placeholder 20" descr="Male team member picture">
            <a:extLst>
              <a:ext uri="{FF2B5EF4-FFF2-40B4-BE49-F238E27FC236}">
                <a16:creationId xmlns="" xmlns:a16="http://schemas.microsoft.com/office/drawing/2014/main" id="{16116E2B-5082-4504-A9C7-02D61D76F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903" y="3416797"/>
            <a:ext cx="1815964" cy="1851323"/>
          </a:xfrm>
          <a:prstGeom prst="cube">
            <a:avLst>
              <a:gd name="adj" fmla="val 14200"/>
            </a:avLst>
          </a:prstGeom>
        </p:spPr>
      </p:pic>
      <p:pic>
        <p:nvPicPr>
          <p:cNvPr id="30" name="Picture Placeholder 20" descr="Male team member picture">
            <a:extLst>
              <a:ext uri="{FF2B5EF4-FFF2-40B4-BE49-F238E27FC236}">
                <a16:creationId xmlns="" xmlns:a16="http://schemas.microsoft.com/office/drawing/2014/main" id="{16116E2B-5082-4504-A9C7-02D61D76F23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8000" contrast="-10000"/>
          </a:blip>
          <a:stretch>
            <a:fillRect/>
          </a:stretch>
        </p:blipFill>
        <p:spPr>
          <a:xfrm>
            <a:off x="5257800" y="3435350"/>
            <a:ext cx="1790700" cy="1790700"/>
          </a:xfrm>
          <a:prstGeom prst="cube">
            <a:avLst>
              <a:gd name="adj" fmla="val 14200"/>
            </a:avLst>
          </a:prstGeom>
        </p:spPr>
      </p:pic>
      <p:pic>
        <p:nvPicPr>
          <p:cNvPr id="33" name="Picture Placeholder 20" descr="Male team member picture">
            <a:extLst>
              <a:ext uri="{FF2B5EF4-FFF2-40B4-BE49-F238E27FC236}">
                <a16:creationId xmlns="" xmlns:a16="http://schemas.microsoft.com/office/drawing/2014/main" id="{16116E2B-5082-4504-A9C7-02D61D76F23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1000" contrast="20000"/>
          </a:blip>
          <a:stretch>
            <a:fillRect/>
          </a:stretch>
        </p:blipFill>
        <p:spPr>
          <a:xfrm>
            <a:off x="9711803" y="3390900"/>
            <a:ext cx="1815964" cy="1877718"/>
          </a:xfrm>
          <a:prstGeom prst="cube">
            <a:avLst>
              <a:gd name="adj" fmla="val 14200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498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3870600" y="1509486"/>
            <a:ext cx="7624800" cy="4669947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I have taken efforts in this project. However, it would not have been possible without the kind support and help of many individuals. I would like to extend my sincere thanks to all of them.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I am highly indebted to our project mentor for their guidance and constant supervision as well as for providing necessary information regarding the project &amp; also for their support in completing the project.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rgbClr val="BADEDA">
                    <a:lumMod val="60000"/>
                    <a:lumOff val="40000"/>
                  </a:srgbClr>
                </a:solidFill>
                <a:latin typeface="Tw Cen MT"/>
              </a:rPr>
              <a:t>My thanks and appreciations also go to my team in developing the project and people who have willingly helped me out with their abilities</a:t>
            </a:r>
            <a:endParaRPr lang="en-US" sz="2200" dirty="0" smtClean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I would like to express my gratitude towards my parents for their kind co-operation and encouragement which help me in completion of this project.</a:t>
            </a:r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870367" y="403167"/>
            <a:ext cx="7624800" cy="6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en" sz="2800" i="1" dirty="0" smtClean="0">
                <a:latin typeface="Bradley Hand ITC" pitchFamily="66" charset="0"/>
              </a:rPr>
              <a:t>Acknowledgement</a:t>
            </a:r>
            <a:endParaRPr sz="2800" i="1">
              <a:latin typeface="Bradley Hand ITC" pitchFamily="66" charset="0"/>
            </a:endParaRPr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11372893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3870600" y="1509486"/>
            <a:ext cx="7624800" cy="4669947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In today’s era robots play a very important role.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Robots are used to perform various task which are dangerous for human beings in certain cases.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rgbClr val="BADEDA">
                    <a:lumMod val="60000"/>
                    <a:lumOff val="40000"/>
                  </a:srgbClr>
                </a:solidFill>
                <a:latin typeface="Tw Cen MT"/>
              </a:rPr>
              <a:t>Robot assistance is proved to be always helpful for us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A robot that can carry our stuff and accompany us in shopping 	malls, home, golf courses.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 There are many advantages of having such kind of robots.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It can also be used in civil and industrial applications.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 It is desired in many applications that the robot be able to track and follow the person.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The primary goal of our work was to design and fabricate a robot that not only tracks the target but also moves 	towards it while doing the tracking.</a:t>
            </a:r>
          </a:p>
          <a:p>
            <a:pPr fontAlgn="base">
              <a:buFont typeface="Courier New" pitchFamily="49" charset="0"/>
              <a:buChar char="o"/>
            </a:pP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In order to make things simpler, a unique handmade tag was placed on the person that the robot needs to follow.</a:t>
            </a:r>
          </a:p>
          <a:p>
            <a:pPr fontAlgn="base">
              <a:buFont typeface="Courier New" pitchFamily="49" charset="0"/>
              <a:buChar char="o"/>
            </a:pPr>
            <a:endParaRPr lang="en-US" sz="2200" dirty="0" smtClean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pPr fontAlgn="base">
              <a:buFont typeface="Courier New" pitchFamily="49" charset="0"/>
              <a:buChar char="o"/>
            </a:pPr>
            <a:endParaRPr lang="en-US" sz="2200" dirty="0" smtClean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pPr fontAlgn="base">
              <a:buFont typeface="Courier New" pitchFamily="49" charset="0"/>
              <a:buChar char="o"/>
            </a:pPr>
            <a:endParaRPr lang="en-US" sz="2200" dirty="0" smtClean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pPr fontAlgn="base">
              <a:buFont typeface="Courier New" pitchFamily="49" charset="0"/>
              <a:buChar char="o"/>
            </a:pPr>
            <a:endParaRPr lang="en-US" sz="2200" dirty="0" smtClean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pPr fontAlgn="base">
              <a:buFont typeface="Courier New" pitchFamily="49" charset="0"/>
              <a:buChar char="o"/>
            </a:pPr>
            <a:endParaRPr lang="en-US" sz="2200" dirty="0" smtClean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870367" y="403167"/>
            <a:ext cx="7624800" cy="6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en-IN" sz="2800" dirty="0" smtClean="0">
                <a:latin typeface="Bradley Hand ITC" pitchFamily="66" charset="0"/>
              </a:rPr>
              <a:t>Description</a:t>
            </a:r>
            <a:endParaRPr sz="2800" i="1">
              <a:latin typeface="Bradley Hand ITC" pitchFamily="66" charset="0"/>
            </a:endParaRPr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11372893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1586800" y="403167"/>
            <a:ext cx="9018400" cy="6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en" sz="3200" dirty="0" smtClean="0">
                <a:latin typeface="Bradley Hand ITC" pitchFamily="66" charset="0"/>
              </a:rPr>
              <a:t>Block Diagram</a:t>
            </a:r>
            <a:endParaRPr sz="3200">
              <a:latin typeface="Bradley Hand ITC" pitchFamily="66" charset="0"/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55700"/>
            <a:ext cx="12191999" cy="508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1586800" y="403167"/>
            <a:ext cx="9018400" cy="6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en-US" sz="3200" dirty="0" smtClean="0">
                <a:latin typeface="Bradley Hand ITC" pitchFamily="66" charset="0"/>
              </a:rPr>
              <a:t>Human Following Robotic System.</a:t>
            </a:r>
            <a:endParaRPr sz="3200">
              <a:latin typeface="Bradley Hand ITC" pitchFamily="66" charset="0"/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168400"/>
            <a:ext cx="12192000" cy="504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1586800" y="403167"/>
            <a:ext cx="9018400" cy="6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en-IN" sz="3200" dirty="0" smtClean="0">
                <a:latin typeface="Bradley Hand ITC" pitchFamily="66" charset="0"/>
              </a:rPr>
              <a:t>CIRCUITARY</a:t>
            </a:r>
            <a:endParaRPr sz="3200">
              <a:latin typeface="Bradley Hand ITC" pitchFamily="66" charset="0"/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" y="1130300"/>
            <a:ext cx="12128499" cy="505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1505402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Generic Retro Pitch Deck_SB - v9" id="{CA4E7E4F-6FEE-41CE-B44C-F3072AD2D7E2}" vid="{1815E0F9-C6F1-4A8D-9AD3-20DFD65132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6744C9-72E8-4CA6-A877-06C449A0FA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11F49-45CD-49BA-9047-D3F459D1024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BAE7A2E-3428-4DA0-9D29-A80DBF20E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TF11505402</Template>
  <TotalTime>0</TotalTime>
  <Words>1212</Words>
  <Application>Microsoft Office PowerPoint</Application>
  <PresentationFormat>Custom</PresentationFormat>
  <Paragraphs>250</Paragraphs>
  <Slides>27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TF11505402</vt:lpstr>
      <vt:lpstr>Slide 1</vt:lpstr>
      <vt:lpstr>Approval letter</vt:lpstr>
      <vt:lpstr>Project     Mentor</vt:lpstr>
      <vt:lpstr>Team</vt:lpstr>
      <vt:lpstr>Acknowledgement</vt:lpstr>
      <vt:lpstr>Description</vt:lpstr>
      <vt:lpstr>Block Diagram</vt:lpstr>
      <vt:lpstr>Human Following Robotic System.</vt:lpstr>
      <vt:lpstr>CIRCUITARY</vt:lpstr>
      <vt:lpstr>Bills Of Material</vt:lpstr>
      <vt:lpstr>Slide 11</vt:lpstr>
      <vt:lpstr>Slide 12</vt:lpstr>
      <vt:lpstr>Slide 13</vt:lpstr>
      <vt:lpstr>Software requirements</vt:lpstr>
      <vt:lpstr>CODE FLOW</vt:lpstr>
      <vt:lpstr>Slide 16</vt:lpstr>
      <vt:lpstr>Slide 17</vt:lpstr>
      <vt:lpstr>Slide 18</vt:lpstr>
      <vt:lpstr>Slide 19</vt:lpstr>
      <vt:lpstr>Slide 20</vt:lpstr>
      <vt:lpstr>Slide 21</vt:lpstr>
      <vt:lpstr>Isometric view (Mechanical Structure)</vt:lpstr>
      <vt:lpstr>Advantages</vt:lpstr>
      <vt:lpstr>Advantages</vt:lpstr>
      <vt:lpstr>Future of this project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2020-04-26T04:21:38Z</dcterms:created>
  <dcterms:modified xsi:type="dcterms:W3CDTF">2020-04-27T10:06:04Z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